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fif" ContentType="image/jpe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sldx" ContentType="application/vnd.openxmlformats-officedocument.presentationml.slide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83" r:id="rId3"/>
    <p:sldId id="281" r:id="rId4"/>
    <p:sldId id="280" r:id="rId5"/>
    <p:sldId id="277" r:id="rId6"/>
    <p:sldId id="276" r:id="rId7"/>
    <p:sldId id="282" r:id="rId8"/>
    <p:sldId id="284" r:id="rId9"/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72" r:id="rId26"/>
    <p:sldId id="273" r:id="rId27"/>
    <p:sldId id="274" r:id="rId28"/>
    <p:sldId id="279" r:id="rId2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1EA5A-BC8E-4F10-B6AC-2B9E3322E099}" type="datetimeFigureOut">
              <a:rPr lang="ru-RU" smtClean="0"/>
              <a:t>01.09.2023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67399-2F31-499B-BE7F-0D4A4EFA1D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0106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1EA5A-BC8E-4F10-B6AC-2B9E3322E099}" type="datetimeFigureOut">
              <a:rPr lang="ru-RU" smtClean="0"/>
              <a:t>01.09.2023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67399-2F31-499B-BE7F-0D4A4EFA1D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3421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1EA5A-BC8E-4F10-B6AC-2B9E3322E099}" type="datetimeFigureOut">
              <a:rPr lang="ru-RU" smtClean="0"/>
              <a:t>01.09.2023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67399-2F31-499B-BE7F-0D4A4EFA1D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5030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1EA5A-BC8E-4F10-B6AC-2B9E3322E099}" type="datetimeFigureOut">
              <a:rPr lang="ru-RU" smtClean="0"/>
              <a:t>01.09.2023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67399-2F31-499B-BE7F-0D4A4EFA1D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1299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1EA5A-BC8E-4F10-B6AC-2B9E3322E099}" type="datetimeFigureOut">
              <a:rPr lang="ru-RU" smtClean="0"/>
              <a:t>01.09.2023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67399-2F31-499B-BE7F-0D4A4EFA1D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9619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1EA5A-BC8E-4F10-B6AC-2B9E3322E099}" type="datetimeFigureOut">
              <a:rPr lang="ru-RU" smtClean="0"/>
              <a:t>01.09.2023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67399-2F31-499B-BE7F-0D4A4EFA1D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9599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1EA5A-BC8E-4F10-B6AC-2B9E3322E099}" type="datetimeFigureOut">
              <a:rPr lang="ru-RU" smtClean="0"/>
              <a:t>01.09.2023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67399-2F31-499B-BE7F-0D4A4EFA1D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6890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1EA5A-BC8E-4F10-B6AC-2B9E3322E099}" type="datetimeFigureOut">
              <a:rPr lang="ru-RU" smtClean="0"/>
              <a:t>01.09.2023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67399-2F31-499B-BE7F-0D4A4EFA1D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9181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1EA5A-BC8E-4F10-B6AC-2B9E3322E099}" type="datetimeFigureOut">
              <a:rPr lang="ru-RU" smtClean="0"/>
              <a:t>01.09.2023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67399-2F31-499B-BE7F-0D4A4EFA1D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5054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1EA5A-BC8E-4F10-B6AC-2B9E3322E099}" type="datetimeFigureOut">
              <a:rPr lang="ru-RU" smtClean="0"/>
              <a:t>01.09.2023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67399-2F31-499B-BE7F-0D4A4EFA1D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5202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1EA5A-BC8E-4F10-B6AC-2B9E3322E099}" type="datetimeFigureOut">
              <a:rPr lang="ru-RU" smtClean="0"/>
              <a:t>01.09.2023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67399-2F31-499B-BE7F-0D4A4EFA1D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3072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81EA5A-BC8E-4F10-B6AC-2B9E3322E099}" type="datetimeFigureOut">
              <a:rPr lang="ru-RU" smtClean="0"/>
              <a:t>01.09.2023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E67399-2F31-499B-BE7F-0D4A4EFA1D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9104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emf"/><Relationship Id="rId5" Type="http://schemas.openxmlformats.org/officeDocument/2006/relationships/package" Target="../embeddings/______Microsoft_PowerPoint1.sldx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m.facebook.com/watch/?v=2221370818167218&amp;_rdr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f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81438" y="4857751"/>
            <a:ext cx="8134350" cy="1666875"/>
          </a:xfrm>
        </p:spPr>
        <p:txBody>
          <a:bodyPr rtlCol="0">
            <a:normAutofit/>
          </a:bodyPr>
          <a:lstStyle/>
          <a:p>
            <a:pPr algn="r">
              <a:defRPr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НУРГАЛИЕВА ДОЛОРЕС АБИЛДАЕВНА</a:t>
            </a:r>
          </a:p>
          <a:p>
            <a:pPr algn="r">
              <a:defRPr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кандидат педагогических наук, </a:t>
            </a:r>
            <a:r>
              <a:rPr lang="kk-KZ" sz="1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доцент и.о.</a:t>
            </a:r>
            <a:endParaRPr lang="en-US" sz="1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defRPr/>
            </a:pPr>
            <a:endParaRPr lang="ru-RU" sz="14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2" name="Рисунок 5" descr="emblem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3" y="331789"/>
            <a:ext cx="1643062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TextBox 4"/>
          <p:cNvSpPr txBox="1">
            <a:spLocks noChangeArrowheads="1"/>
          </p:cNvSpPr>
          <p:nvPr/>
        </p:nvSpPr>
        <p:spPr bwMode="auto">
          <a:xfrm>
            <a:off x="2238374" y="357188"/>
            <a:ext cx="7805957" cy="917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Казахский Национальный университет имени аль-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Фараби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Факультет философии  и политологии</a:t>
            </a:r>
          </a:p>
          <a:p>
            <a:pPr algn="ctr">
              <a:buNone/>
            </a:pP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Кафедра педагогики и образовательного менеджмента</a:t>
            </a:r>
            <a:endParaRPr lang="x-none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Заголовок 3">
            <a:extLst>
              <a:ext uri="{FF2B5EF4-FFF2-40B4-BE49-F238E27FC236}">
                <a16:creationId xmlns:a16="http://schemas.microsoft.com/office/drawing/2014/main" xmlns="" id="{A6D63C04-660B-473E-B4CF-18991F7F1FEC}"/>
              </a:ext>
            </a:extLst>
          </p:cNvPr>
          <p:cNvSpPr txBox="1">
            <a:spLocks/>
          </p:cNvSpPr>
          <p:nvPr/>
        </p:nvSpPr>
        <p:spPr>
          <a:xfrm>
            <a:off x="1416844" y="3246585"/>
            <a:ext cx="9144000" cy="131603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Педагогические приемы привлечения и активизации мыслительного процесса  </a:t>
            </a:r>
          </a:p>
        </p:txBody>
      </p:sp>
      <p:pic>
        <p:nvPicPr>
          <p:cNvPr id="9" name="Picture 4" descr="107">
            <a:extLst>
              <a:ext uri="{FF2B5EF4-FFF2-40B4-BE49-F238E27FC236}">
                <a16:creationId xmlns:a16="http://schemas.microsoft.com/office/drawing/2014/main" xmlns="" id="{DF13524D-0585-4AD6-9356-A8DCFCB498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738" y="4598888"/>
            <a:ext cx="4544158" cy="2069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40184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rgbClr val="FF0000"/>
                </a:solidFill>
              </a:rPr>
              <a:t>Прием «Удивляй!», или С чего начинается знание</a:t>
            </a:r>
            <a:r>
              <a:rPr lang="ru-RU" b="1" dirty="0">
                <a:solidFill>
                  <a:srgbClr val="FF0000"/>
                </a:solidFill>
              </a:rPr>
              <a:t/>
            </a:r>
            <a:br>
              <a:rPr lang="ru-RU" b="1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140906" y="6176963"/>
            <a:ext cx="58154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https://pedsovet.su/metodika/priemy/6475_priem_udivlyai</a:t>
            </a:r>
          </a:p>
        </p:txBody>
      </p:sp>
      <p:pic>
        <p:nvPicPr>
          <p:cNvPr id="22530" name="Picture 2" descr="https://pedsovet.su/_pu/64/2675179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213172"/>
            <a:ext cx="4298917" cy="2868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67099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Прием "Уголки" на уроке: техника работы с приемом, примеры и рекомендации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000250" y="6311900"/>
            <a:ext cx="81153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https://pedsovet.su/metodika/priemy/6333_priem_ugolki_na_uroke</a:t>
            </a:r>
          </a:p>
        </p:txBody>
      </p:sp>
      <p:pic>
        <p:nvPicPr>
          <p:cNvPr id="23554" name="Picture 2" descr="https://pedsovet.su/_pu/63/4623297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6175" y="2196799"/>
            <a:ext cx="5165692" cy="3446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20413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Прием </a:t>
            </a:r>
            <a:r>
              <a:rPr lang="ru-RU" b="1" dirty="0" err="1">
                <a:solidFill>
                  <a:srgbClr val="FF0000"/>
                </a:solidFill>
              </a:rPr>
              <a:t>синквейн</a:t>
            </a:r>
            <a:r>
              <a:rPr lang="ru-RU" b="1" dirty="0">
                <a:solidFill>
                  <a:srgbClr val="FF0000"/>
                </a:solidFill>
              </a:rPr>
              <a:t> на уроке. Что это такое и как писать </a:t>
            </a:r>
            <a:r>
              <a:rPr lang="ru-RU" b="1" dirty="0" err="1">
                <a:solidFill>
                  <a:srgbClr val="FF0000"/>
                </a:solidFill>
              </a:rPr>
              <a:t>синквейны</a:t>
            </a:r>
            <a:r>
              <a:rPr lang="ru-RU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641798" y="6488668"/>
            <a:ext cx="37852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https://pedsovet.su/publ/42-1-0-5767</a:t>
            </a:r>
          </a:p>
        </p:txBody>
      </p:sp>
      <p:pic>
        <p:nvPicPr>
          <p:cNvPr id="24578" name="Picture 2" descr="https://pedsovet.su/_pu/57/4148855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45519"/>
            <a:ext cx="3810000" cy="2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295900" y="2245519"/>
            <a:ext cx="5029199" cy="283923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050" b="1" i="0" dirty="0">
                <a:solidFill>
                  <a:srgbClr val="000000"/>
                </a:solidFill>
                <a:effectLst/>
                <a:latin typeface="Cuprum"/>
              </a:rPr>
              <a:t>Правила построения </a:t>
            </a:r>
            <a:r>
              <a:rPr lang="ru-RU" sz="1050" b="1" i="0" dirty="0" err="1">
                <a:solidFill>
                  <a:srgbClr val="000000"/>
                </a:solidFill>
                <a:effectLst/>
                <a:latin typeface="Cuprum"/>
              </a:rPr>
              <a:t>синквейна</a:t>
            </a:r>
            <a:endParaRPr lang="ru-RU" sz="1050" b="1" i="0" dirty="0">
              <a:solidFill>
                <a:srgbClr val="000000"/>
              </a:solidFill>
              <a:effectLst/>
              <a:latin typeface="Cuprum"/>
            </a:endParaRPr>
          </a:p>
          <a:p>
            <a:pPr algn="just"/>
            <a:endParaRPr lang="ru-RU" sz="1050" b="1" i="0" dirty="0">
              <a:solidFill>
                <a:srgbClr val="000000"/>
              </a:solidFill>
              <a:effectLst/>
              <a:latin typeface="Cuprum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105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Первая строчка</a:t>
            </a:r>
            <a:r>
              <a:rPr lang="ru-RU" sz="105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стихотворения — это его тема. Представлена она всего одним словом и обязательно существительным.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105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Вторая строка</a:t>
            </a:r>
            <a:r>
              <a:rPr lang="ru-RU" sz="105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состоит из двух слов, раскрывающих основную тему, описывающих ее. Это должны быть прилагательные. Допускается использование причастий.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105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 </a:t>
            </a:r>
            <a:r>
              <a:rPr lang="ru-RU" sz="105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третьей строчке</a:t>
            </a:r>
            <a:r>
              <a:rPr lang="ru-RU" sz="105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посредством использования глаголов или деепричастий, описываются действия, относящиеся к слову, являющемуся темой </a:t>
            </a:r>
            <a:r>
              <a:rPr lang="ru-RU" sz="105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синквейна</a:t>
            </a:r>
            <a:r>
              <a:rPr lang="ru-RU" sz="105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 В третьей строке три слова.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105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Четвертая строка</a:t>
            </a:r>
            <a:r>
              <a:rPr lang="ru-RU" sz="105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— это уже не набор слов, а целая фраза, при помощи которой составляющий высказывает свое отношение к теме. В данном случае это может быть как предложение, составленное учеником самостоятельно, так и крылатое выражение, пословица, поговорка, цитата, афоризм, обязательно в контексте раскрываемой темы.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105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Пятая строчка</a:t>
            </a:r>
            <a:r>
              <a:rPr lang="ru-RU" sz="105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— всего одно слово, которое представляет собой некий итог, резюме. Чаще всего это просто синоним к теме стихотворения.</a:t>
            </a:r>
          </a:p>
        </p:txBody>
      </p:sp>
    </p:spTree>
    <p:extLst>
      <p:ext uri="{BB962C8B-B14F-4D97-AF65-F5344CB8AC3E}">
        <p14:creationId xmlns:p14="http://schemas.microsoft.com/office/powerpoint/2010/main" val="11551251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rgbClr val="FF0000"/>
                </a:solidFill>
              </a:rPr>
              <a:t>"Кубик </a:t>
            </a:r>
            <a:r>
              <a:rPr lang="ru-RU" sz="3600" b="1" dirty="0" err="1">
                <a:solidFill>
                  <a:srgbClr val="FF0000"/>
                </a:solidFill>
              </a:rPr>
              <a:t>Блума</a:t>
            </a:r>
            <a:r>
              <a:rPr lang="ru-RU" sz="3600" b="1" dirty="0">
                <a:solidFill>
                  <a:srgbClr val="FF0000"/>
                </a:solidFill>
              </a:rPr>
              <a:t>" — прием технологии критического мышления. Что это такое и как его использовать?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010150" y="6311900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dirty="0"/>
              <a:t>https://pedsovet.su/metodika/priemy/6001_kubik_bluma_na_uroke</a:t>
            </a:r>
          </a:p>
        </p:txBody>
      </p:sp>
      <p:pic>
        <p:nvPicPr>
          <p:cNvPr id="25602" name="Picture 2" descr="https://pedsovet.su/_pu/60/2889588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560" y="3552825"/>
            <a:ext cx="3459490" cy="2294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38200" y="2031564"/>
            <a:ext cx="6096000" cy="258532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r>
              <a:rPr lang="ru-RU" b="1" i="0" dirty="0">
                <a:solidFill>
                  <a:srgbClr val="000000"/>
                </a:solidFill>
                <a:effectLst/>
                <a:latin typeface="Cuprum"/>
              </a:rPr>
              <a:t>Кубик </a:t>
            </a:r>
            <a:r>
              <a:rPr lang="ru-RU" b="1" i="0" dirty="0" err="1">
                <a:solidFill>
                  <a:srgbClr val="000000"/>
                </a:solidFill>
                <a:effectLst/>
                <a:latin typeface="Cuprum"/>
              </a:rPr>
              <a:t>Блума</a:t>
            </a:r>
            <a:r>
              <a:rPr lang="ru-RU" b="1" i="0" dirty="0">
                <a:solidFill>
                  <a:srgbClr val="000000"/>
                </a:solidFill>
                <a:effectLst/>
                <a:latin typeface="Cuprum"/>
              </a:rPr>
              <a:t>: методика использования</a:t>
            </a:r>
          </a:p>
          <a:p>
            <a:pPr algn="just"/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1. Понадобиться обычный бумажный куб, на гранях которого написано: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Назови.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Почему.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Объясни.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Предложи.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Придумай.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Поделись.</a:t>
            </a:r>
          </a:p>
        </p:txBody>
      </p:sp>
      <p:pic>
        <p:nvPicPr>
          <p:cNvPr id="25604" name="Picture 4" descr="https://pedsovet.su/_pu/60/806823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599" y="3062645"/>
            <a:ext cx="3705225" cy="2620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88157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Прием корзина идей. Что это такое и как его использовать на уроке? Примеры</a:t>
            </a:r>
            <a:br>
              <a:rPr lang="ru-RU" b="1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00775" y="1616075"/>
            <a:ext cx="4943475" cy="4351338"/>
          </a:xfrm>
          <a:ln>
            <a:solidFill>
              <a:schemeClr val="accent1"/>
            </a:solidFill>
          </a:ln>
        </p:spPr>
        <p:txBody>
          <a:bodyPr>
            <a:normAutofit fontScale="62500" lnSpcReduction="20000"/>
          </a:bodyPr>
          <a:lstStyle/>
          <a:p>
            <a:r>
              <a:rPr lang="ru-RU" dirty="0"/>
              <a:t>Алгоритм  работы с "Корзиной идей":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Объявляется тема урока.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Индивидуальная работа. Каждый ученик </a:t>
            </a:r>
            <a:r>
              <a:rPr lang="ru-RU" dirty="0" err="1"/>
              <a:t>тезисно</a:t>
            </a:r>
            <a:r>
              <a:rPr lang="ru-RU" dirty="0"/>
              <a:t> записывает в тетради все, что ему известно по теме. Этот этап длится недолго — 2-3 минуты.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Работа в парах или в группах. Учащиеся обмениваются информацией, выясняя, в чем совпали их мнения, а в чем возникли разногласия. Время проведения — 3 минуты.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Работа с классом. На этом этапе каждая группа высказывает свое мнение по теме, приводит свои знания или высказывает идеи по данному вопросу. Причем ответы не должны повторятся. Все высказывания учитель кратко записывает на доске.</a:t>
            </a:r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29150" y="6211669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dirty="0"/>
              <a:t>https://pedsovet.su/metodika/priemy/6009_priem_korzina_idey_na_uroke</a:t>
            </a:r>
          </a:p>
        </p:txBody>
      </p:sp>
      <p:pic>
        <p:nvPicPr>
          <p:cNvPr id="26626" name="Picture 2" descr="https://pedsovet.su/_pu/60/363168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75" y="2190750"/>
            <a:ext cx="2857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10341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Прием Интеллект-карта на уроке: что это такое и как его использовать?</a:t>
            </a:r>
            <a:br>
              <a:rPr lang="ru-RU" b="1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9982200" cy="3898900"/>
          </a:xfrm>
          <a:ln>
            <a:solidFill>
              <a:schemeClr val="accent1"/>
            </a:solidFill>
          </a:ln>
        </p:spPr>
        <p:txBody>
          <a:bodyPr>
            <a:normAutofit fontScale="62500" lnSpcReduction="20000"/>
          </a:bodyPr>
          <a:lstStyle/>
          <a:p>
            <a:r>
              <a:rPr lang="ru-RU" b="1" dirty="0"/>
              <a:t>Как использовать прием интеллект-карт на уроках?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Этапы создания интеллектуальной карты: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Используют доску, лист бумаги, графический редактор планшета или компьютера, цветные карандаши, ручки, фломастеры, наклейки, стоп- сигналы.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В центральный круг помещают изучаемое понятие (вписывают тему, слово, личность, объект, систему, явление).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От него рисуют расходящиеся лучи (или ветки) разного цвета, длиннее, короче, толще, тоньше. На них вписывают слова — ассоциации, вызванные родительским понятием.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Рисуют ветви второго порядка, на которых помещают ассоциации, принадлежащие ветвям первого уровня.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Можно и нужно рисовать картинки, использовать наклейки.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Смысловые блоки (ветви, образующие деревья) рекомендуется обводить в круги, рамочки разного цвета.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57550" y="6211669"/>
            <a:ext cx="70580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https://pedsovet.su/metodika/priemy/6331_mindmap_na_uroke</a:t>
            </a:r>
          </a:p>
        </p:txBody>
      </p:sp>
    </p:spTree>
    <p:extLst>
      <p:ext uri="{BB962C8B-B14F-4D97-AF65-F5344CB8AC3E}">
        <p14:creationId xmlns:p14="http://schemas.microsoft.com/office/powerpoint/2010/main" val="29138633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Прием "Логическая цепочка": примеры использования на уроках</a:t>
            </a:r>
            <a:br>
              <a:rPr lang="ru-RU" b="1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38675" y="6211669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dirty="0"/>
              <a:t>https://pedsovet.su/metodika/priemy/6028_logicheskaya_cepochka</a:t>
            </a:r>
          </a:p>
        </p:txBody>
      </p:sp>
      <p:pic>
        <p:nvPicPr>
          <p:cNvPr id="28674" name="Picture 2" descr="https://pedsovet.su/_pu/60/7292001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3096419"/>
            <a:ext cx="5715000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01726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rgbClr val="FF0000"/>
                </a:solidFill>
              </a:rPr>
              <a:t>Прием «</a:t>
            </a:r>
            <a:r>
              <a:rPr lang="ru-RU" sz="3600" b="1" dirty="0" err="1">
                <a:solidFill>
                  <a:srgbClr val="FF0000"/>
                </a:solidFill>
              </a:rPr>
              <a:t>Реверсионная</a:t>
            </a:r>
            <a:r>
              <a:rPr lang="ru-RU" sz="3600" b="1" dirty="0">
                <a:solidFill>
                  <a:srgbClr val="FF0000"/>
                </a:solidFill>
              </a:rPr>
              <a:t> мозговая атака»: действие от противного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085975" y="6211669"/>
            <a:ext cx="87344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https://pedsovet.su/metodika/priemy/6395_reversivnaya_mozgovaya_ataka</a:t>
            </a:r>
          </a:p>
        </p:txBody>
      </p:sp>
      <p:pic>
        <p:nvPicPr>
          <p:cNvPr id="29698" name="Picture 2" descr="https://pedsovet.su/_pu/63/7575221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6225" y="2143919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34041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Прием "Дерево предсказаний" на уроках в школе: варианты применения</a:t>
            </a:r>
            <a:br>
              <a:rPr lang="ru-RU" b="1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86050" y="6211669"/>
            <a:ext cx="73723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https://pedsovet.su/metodika/priemy/6027_derevo_predskazaniy</a:t>
            </a:r>
          </a:p>
        </p:txBody>
      </p:sp>
      <p:pic>
        <p:nvPicPr>
          <p:cNvPr id="30722" name="Picture 2" descr="https://pedsovet.su/_pu/60/3953791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2043906"/>
            <a:ext cx="5715000" cy="391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5686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rgbClr val="FF0000"/>
                </a:solidFill>
              </a:rPr>
              <a:t>Методический прием "Отсроченная отгадка"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5657850" cy="1879600"/>
          </a:xfrm>
          <a:ln>
            <a:solidFill>
              <a:schemeClr val="accent1"/>
            </a:solidFill>
          </a:ln>
        </p:spPr>
        <p:txBody>
          <a:bodyPr>
            <a:normAutofit fontScale="70000" lnSpcReduction="20000"/>
          </a:bodyPr>
          <a:lstStyle/>
          <a:p>
            <a:r>
              <a:rPr lang="ru-RU" i="1" dirty="0"/>
              <a:t>Прием "Отсроченная отгадка" был предложен А. </a:t>
            </a:r>
            <a:r>
              <a:rPr lang="ru-RU" i="1" dirty="0" err="1"/>
              <a:t>Гином</a:t>
            </a:r>
            <a:r>
              <a:rPr lang="ru-RU" i="1" dirty="0"/>
              <a:t> и в ряде методических разработок получил свое прочтение. По сути, этот прием — способ необычно начать урок, задать интригу, уже с самого начала урока активировать мышление учащихся, придав ему определенное направление, созвучное теме урока.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495550" y="6311900"/>
            <a:ext cx="80962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https://pedsovet.su/metodika/priemy/6047_otsrochennaya_otgadka</a:t>
            </a:r>
          </a:p>
        </p:txBody>
      </p:sp>
      <p:pic>
        <p:nvPicPr>
          <p:cNvPr id="31746" name="Picture 2" descr="https://pedsovet.su/_pu/60/352490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3225" y="3267075"/>
            <a:ext cx="2857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8240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739775"/>
          </a:xfrm>
        </p:spPr>
        <p:txBody>
          <a:bodyPr/>
          <a:lstStyle/>
          <a:p>
            <a:pPr algn="l" eaLnBrk="1" hangingPunct="1"/>
            <a:r>
              <a:rPr lang="ru-RU" altLang="ru-RU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К.Д. Ушинский</a:t>
            </a:r>
            <a:r>
              <a:rPr lang="ru-RU" alt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19212" y="1624013"/>
            <a:ext cx="6610350" cy="4525963"/>
          </a:xfr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algn="just" eaLnBrk="1" hangingPunct="1"/>
            <a:r>
              <a:rPr lang="ru-RU" altLang="ru-RU" dirty="0"/>
              <a:t>«…</a:t>
            </a:r>
            <a:r>
              <a:rPr lang="ru-RU" altLang="ru-RU" i="1" dirty="0"/>
              <a:t>внимание есть та дверь, через которую проходит всё, что только входит в душу человека из внешнего мира</a:t>
            </a:r>
            <a:r>
              <a:rPr lang="ru-RU" altLang="ru-RU" dirty="0"/>
              <a:t>». </a:t>
            </a:r>
          </a:p>
        </p:txBody>
      </p:sp>
      <p:pic>
        <p:nvPicPr>
          <p:cNvPr id="3076" name="Picture 9" descr="1031-14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2487" y="469900"/>
            <a:ext cx="2338388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82987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Методический прием «Слово — эстафета»: алгоритм работы с приемом на занятии со взрослыми или детьми</a:t>
            </a:r>
            <a:br>
              <a:rPr lang="ru-RU" sz="2800" b="1" dirty="0">
                <a:solidFill>
                  <a:srgbClr val="FF0000"/>
                </a:solidFill>
              </a:rPr>
            </a:b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ru-RU" b="1" dirty="0"/>
              <a:t>Суть приема</a:t>
            </a:r>
          </a:p>
          <a:p>
            <a:r>
              <a:rPr lang="ru-RU" dirty="0"/>
              <a:t>Прием «Слово — эстафета» предполагает коллективную форму работы. Основная цель использования данного приема — организационная. Он дает возможность во время обсуждения темы задействовать всех участников занятия.</a:t>
            </a:r>
          </a:p>
          <a:p>
            <a:r>
              <a:rPr lang="ru-RU" dirty="0"/>
              <a:t>Суть приема заключается в том, что после ознакомления с заданием каждый должен озвучить свое мнение на эту тему. При этом указывается определенная последовательность выступлений:</a:t>
            </a:r>
          </a:p>
          <a:p>
            <a:r>
              <a:rPr lang="ru-RU" dirty="0"/>
              <a:t>от первой парты до последней;</a:t>
            </a:r>
          </a:p>
          <a:p>
            <a:r>
              <a:rPr lang="ru-RU" dirty="0"/>
              <a:t>по кругу;</a:t>
            </a:r>
          </a:p>
          <a:p>
            <a:r>
              <a:rPr lang="ru-RU" dirty="0"/>
              <a:t>в хаотичном порядке.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781550" y="6176963"/>
            <a:ext cx="6096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100" dirty="0"/>
              <a:t>https://pedsovet.su/metodika/priemy/6398_priem_slovo_estafeta_na_uroke</a:t>
            </a:r>
          </a:p>
        </p:txBody>
      </p:sp>
    </p:spTree>
    <p:extLst>
      <p:ext uri="{BB962C8B-B14F-4D97-AF65-F5344CB8AC3E}">
        <p14:creationId xmlns:p14="http://schemas.microsoft.com/office/powerpoint/2010/main" val="22840581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Прием "Ледокол", или Как "растопить лед" между учениками</a:t>
            </a:r>
            <a:br>
              <a:rPr lang="ru-RU" b="1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95650" y="1825625"/>
            <a:ext cx="8058150" cy="4351338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ru-RU" b="1" dirty="0"/>
              <a:t>Упражнение «Добрые слова»</a:t>
            </a:r>
          </a:p>
          <a:p>
            <a:r>
              <a:rPr lang="ru-RU" b="1" dirty="0"/>
              <a:t>Упражнение «Легкий разговор»</a:t>
            </a:r>
          </a:p>
          <a:p>
            <a:r>
              <a:rPr lang="ru-RU" b="1" dirty="0"/>
              <a:t>Упражнение «Хочу поделиться!»</a:t>
            </a:r>
            <a:r>
              <a:rPr lang="ru-RU" dirty="0"/>
              <a:t>. </a:t>
            </a:r>
          </a:p>
          <a:p>
            <a:r>
              <a:rPr lang="ru-RU" b="1" dirty="0"/>
              <a:t>упражнение «Отыщи кого-нибудь»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482132" y="6311900"/>
            <a:ext cx="57806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https://pedsovet.su/metodika/priemy/6414_priem_ledokol</a:t>
            </a:r>
          </a:p>
        </p:txBody>
      </p:sp>
      <p:pic>
        <p:nvPicPr>
          <p:cNvPr id="5" name="Рисунок 7" descr="talk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1690688"/>
            <a:ext cx="2065338" cy="27578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582902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Прием «Выглядит как, звучит как» в практике работы с детьми и взрослыми</a:t>
            </a:r>
            <a:br>
              <a:rPr lang="ru-RU" b="1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00575" y="631190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https://pedsovet.su/metodika/priemy/6364_priem_vyglyadit_kak_zvuchit_kak</a:t>
            </a:r>
          </a:p>
        </p:txBody>
      </p:sp>
      <p:pic>
        <p:nvPicPr>
          <p:cNvPr id="32770" name="Picture 2" descr="https://pedsovet.su/_pu/63/0001390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5224" y="2486818"/>
            <a:ext cx="3213497" cy="2142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03644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Прием «Цепочка соответствий». Как использовать прием на уроке?</a:t>
            </a:r>
            <a:br>
              <a:rPr lang="ru-RU" b="1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00575" y="631190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https://pedsovet.su/metodika/priemy/6399_priem_tsepochka_sootvetstviy</a:t>
            </a:r>
          </a:p>
        </p:txBody>
      </p:sp>
      <p:pic>
        <p:nvPicPr>
          <p:cNvPr id="33794" name="Picture 2" descr="https://pedsovet.su/_pu/63/7240672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8575" y="2064544"/>
            <a:ext cx="3810000" cy="2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02003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Прием "Двухрядный круглый стол" для проведения рефлексии на уроке. Как провести обсуждение по сложной теме?</a:t>
            </a:r>
            <a:br>
              <a:rPr lang="ru-RU" sz="3200" b="1" dirty="0">
                <a:solidFill>
                  <a:srgbClr val="FF0000"/>
                </a:solidFill>
              </a:rPr>
            </a:b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933950" y="621166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https://pedsovet.su/metodika/priemy/6385_dvuhryadny_krugly_stol_na_uroke</a:t>
            </a:r>
          </a:p>
        </p:txBody>
      </p:sp>
      <p:pic>
        <p:nvPicPr>
          <p:cNvPr id="46082" name="Picture 2" descr="https://pedsovet.su/_pu/63/62112858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070" y="1539875"/>
            <a:ext cx="6065859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73549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Прием «Общее — уникальное» как средство развития логических способностей учеников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pic>
        <p:nvPicPr>
          <p:cNvPr id="47106" name="Picture 2" descr="https://pedsovet.su/_pu/64/s3146878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1881" y="2076450"/>
            <a:ext cx="4672869" cy="2772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00275" y="5972860"/>
            <a:ext cx="82391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https://pedsovet.su/metodika/priemy/6410_unikalnoe_obschee</a:t>
            </a:r>
          </a:p>
        </p:txBody>
      </p:sp>
      <p:pic>
        <p:nvPicPr>
          <p:cNvPr id="5" name="Рисунок 8" descr="orator"/>
          <p:cNvPicPr>
            <a:picLocks noChangeAspect="1" noChangeArrowheads="1"/>
          </p:cNvPicPr>
          <p:nvPr/>
        </p:nvPicPr>
        <p:blipFill>
          <a:blip r:embed="rId3">
            <a:lum contras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4825" y="1867640"/>
            <a:ext cx="1944853" cy="22947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315856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12 приемов эффективного обучения</a:t>
            </a:r>
            <a:br>
              <a:rPr lang="ru-RU" b="1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794198" y="6311900"/>
            <a:ext cx="37852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https://pedsovet.su/publ/70-1-0-4728</a:t>
            </a:r>
          </a:p>
        </p:txBody>
      </p:sp>
      <p:pic>
        <p:nvPicPr>
          <p:cNvPr id="5" name="Рисунок 8" descr="orato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contras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33474" y="1767681"/>
            <a:ext cx="2181225" cy="2573846"/>
          </a:xfrm>
          <a:noFill/>
        </p:spPr>
      </p:pic>
    </p:spTree>
    <p:extLst>
      <p:ext uri="{BB962C8B-B14F-4D97-AF65-F5344CB8AC3E}">
        <p14:creationId xmlns:p14="http://schemas.microsoft.com/office/powerpoint/2010/main" val="4203431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Прием "Интервью" на уроке: как его использовать и что он дает</a:t>
            </a:r>
            <a:br>
              <a:rPr lang="ru-RU" b="1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09924" y="1825625"/>
            <a:ext cx="8143875" cy="4351338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ru-RU" dirty="0"/>
              <a:t>интервьюирование учителя по теме урока;</a:t>
            </a:r>
          </a:p>
          <a:p>
            <a:r>
              <a:rPr lang="ru-RU" dirty="0"/>
              <a:t>интервьюирование учителя в роли персонажа;</a:t>
            </a:r>
          </a:p>
          <a:p>
            <a:r>
              <a:rPr lang="ru-RU" dirty="0"/>
              <a:t>интервьюирование учениками друг друга в ходе ролевой игры.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205288" y="6387584"/>
            <a:ext cx="61250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https://pedsovet.su/metodika/7050_priem_intervyu_na_uroke</a:t>
            </a:r>
          </a:p>
        </p:txBody>
      </p:sp>
      <p:pic>
        <p:nvPicPr>
          <p:cNvPr id="5" name="Рисунок 8" descr="orator"/>
          <p:cNvPicPr>
            <a:picLocks noChangeAspect="1" noChangeArrowheads="1"/>
          </p:cNvPicPr>
          <p:nvPr/>
        </p:nvPicPr>
        <p:blipFill>
          <a:blip r:embed="rId2">
            <a:lum contras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1825625"/>
            <a:ext cx="1762125" cy="20791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619256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Рекомендуемая литература 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22" y="1690688"/>
            <a:ext cx="6152556" cy="4351338"/>
          </a:xfrm>
        </p:spPr>
      </p:pic>
      <p:sp>
        <p:nvSpPr>
          <p:cNvPr id="3" name="Прямоугольник 2"/>
          <p:cNvSpPr/>
          <p:nvPr/>
        </p:nvSpPr>
        <p:spPr>
          <a:xfrm>
            <a:off x="7134224" y="4564698"/>
            <a:ext cx="48577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Садвакасова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З.М. Педагогические ПРИЕМЫ привлечения и активизации мыслительного процесса: Учебно-методическое пособие. – Алматы, 2010. – 41 с.</a:t>
            </a:r>
          </a:p>
        </p:txBody>
      </p:sp>
    </p:spTree>
    <p:extLst>
      <p:ext uri="{BB962C8B-B14F-4D97-AF65-F5344CB8AC3E}">
        <p14:creationId xmlns:p14="http://schemas.microsoft.com/office/powerpoint/2010/main" val="27692302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pPr algn="l">
              <a:defRPr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Сила маленьких акцентов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 Педагогические приемы</a:t>
            </a:r>
          </a:p>
        </p:txBody>
      </p:sp>
      <p:pic>
        <p:nvPicPr>
          <p:cNvPr id="45059" name="Содержимое 3" descr="i (40)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477" y="2126351"/>
            <a:ext cx="3146711" cy="3788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8101" y="215741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2826576"/>
              </p:ext>
            </p:extLst>
          </p:nvPr>
        </p:nvGraphicFramePr>
        <p:xfrm>
          <a:off x="3857625" y="1757020"/>
          <a:ext cx="7943850" cy="43440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2" name="Слайд" r:id="rId5" imgW="4568900" imgH="3425883" progId="PowerPoint.Slide.12">
                  <p:embed/>
                </p:oleObj>
              </mc:Choice>
              <mc:Fallback>
                <p:oleObj name="Слайд" r:id="rId5" imgW="4568900" imgH="3425883" progId="PowerPoint.Slide.12">
                  <p:embed/>
                  <p:pic>
                    <p:nvPicPr>
                      <p:cNvPr id="4" name="Объект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7625" y="1757020"/>
                        <a:ext cx="7943850" cy="4344084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1">
                            <a:lumMod val="75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095750" y="6132164"/>
            <a:ext cx="77057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Рис.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Кривая внимания при продолжительности презентации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52159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5155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Виды внимания 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71525" y="1032730"/>
            <a:ext cx="3200400" cy="8953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1. ПРОИЗВОЛЬНОЕ 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577183" y="1159612"/>
            <a:ext cx="3200400" cy="8953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2. НЕПРОИЗВОЛЬНОЕ 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305800" y="1166400"/>
            <a:ext cx="3200400" cy="8953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3. ПОСЛЕ ПРОИЗВОЛЬНОЕ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400550" y="4923859"/>
            <a:ext cx="3200400" cy="1384995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Внимание, которое возникает и функционирует независимо от сознательных намерений, волевых усилий и целей человека, называют непроизвольным (непреднамеренным, пассивным).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21321" y="4831526"/>
            <a:ext cx="2952750" cy="1754326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Произвольное (преднамеренное, активное) внимание представляет собой высший вид внимания и присуще только человеку. Оно возникает и функционирует на основе сознательно поставленной цели и под действием волевых усилий, направленных на то, чтобы быть внимательным.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305800" y="5016192"/>
            <a:ext cx="2876550" cy="1569660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Чем более осознана цель деятельности и сильнее потребность в ней, тем меньшие волевые усилия требуются для поддержания внимания</a:t>
            </a:r>
          </a:p>
        </p:txBody>
      </p:sp>
      <p:pic>
        <p:nvPicPr>
          <p:cNvPr id="12" name="Picture 4" descr="аселя слушает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0" y="2144128"/>
            <a:ext cx="2466975" cy="2347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 descr="27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8212" y="2409599"/>
            <a:ext cx="2371725" cy="1963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 flipH="1">
            <a:off x="4038600" y="885825"/>
            <a:ext cx="771526" cy="2404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6362700" y="804472"/>
            <a:ext cx="0" cy="3512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7724775" y="816682"/>
            <a:ext cx="581025" cy="3390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2" descr="http://begin-english.ru/img/upload/9/4/c/1/614eaa374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031" y="2353004"/>
            <a:ext cx="2905919" cy="2020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Прямая соединительная линия 12"/>
          <p:cNvCxnSpPr>
            <a:endCxn id="9" idx="0"/>
          </p:cNvCxnSpPr>
          <p:nvPr/>
        </p:nvCxnSpPr>
        <p:spPr>
          <a:xfrm>
            <a:off x="2197696" y="4399429"/>
            <a:ext cx="0" cy="4320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>
            <a:stCxn id="15" idx="2"/>
          </p:cNvCxnSpPr>
          <p:nvPr/>
        </p:nvCxnSpPr>
        <p:spPr>
          <a:xfrm flipH="1">
            <a:off x="6147990" y="4373459"/>
            <a:ext cx="1" cy="550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>
            <a:endCxn id="10" idx="0"/>
          </p:cNvCxnSpPr>
          <p:nvPr/>
        </p:nvCxnSpPr>
        <p:spPr>
          <a:xfrm>
            <a:off x="9744074" y="4491762"/>
            <a:ext cx="1" cy="5244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49700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266950" y="482601"/>
            <a:ext cx="7162800" cy="1143000"/>
          </a:xfrm>
        </p:spPr>
        <p:txBody>
          <a:bodyPr/>
          <a:lstStyle/>
          <a:p>
            <a:pPr algn="l" eaLnBrk="1" hangingPunct="1"/>
            <a:r>
              <a:rPr lang="kk-KZ" altLang="ko-KR" sz="3600" b="1" dirty="0">
                <a:solidFill>
                  <a:srgbClr val="FF0000"/>
                </a:solidFill>
              </a:rPr>
              <a:t>Приемы</a:t>
            </a:r>
            <a:endParaRPr lang="ru-RU" altLang="ru-RU" sz="3600" b="1" dirty="0">
              <a:solidFill>
                <a:srgbClr val="FF0000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825625"/>
            <a:ext cx="11106150" cy="4351338"/>
          </a:xfr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pPr eaLnBrk="1" hangingPunct="1">
              <a:buFontTx/>
              <a:buNone/>
            </a:pPr>
            <a:r>
              <a:rPr lang="kk-KZ" altLang="ko-KR" dirty="0">
                <a:latin typeface="Arial" panose="020B0604020202020204" pitchFamily="34" charset="0"/>
                <a:cs typeface="Arial" panose="020B0604020202020204" pitchFamily="34" charset="0"/>
              </a:rPr>
              <a:t>– это составляющие элементы, части метода, определяющие действия преподавателя или обучаемого</a:t>
            </a:r>
          </a:p>
          <a:p>
            <a:pPr eaLnBrk="1" hangingPunct="1">
              <a:buFontTx/>
              <a:buNone/>
            </a:pPr>
            <a:r>
              <a:rPr lang="ru-RU" altLang="ko-KR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altLang="ko-KR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привлечение и концентрация внимания</a:t>
            </a:r>
            <a:r>
              <a:rPr lang="ru-RU" altLang="ko-KR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kk-KZ" altLang="ko-KR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alt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1" y="274638"/>
            <a:ext cx="120967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275" y="2647609"/>
            <a:ext cx="3828988" cy="3529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68025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Заголовок 1"/>
          <p:cNvSpPr>
            <a:spLocks noGrp="1"/>
          </p:cNvSpPr>
          <p:nvPr>
            <p:ph type="title"/>
          </p:nvPr>
        </p:nvSpPr>
        <p:spPr>
          <a:xfrm>
            <a:off x="219074" y="169465"/>
            <a:ext cx="8229600" cy="296863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Педагогические приемы 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23825" y="714375"/>
            <a:ext cx="2500312" cy="35718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1. Лупа 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23825" y="1321594"/>
            <a:ext cx="2571750" cy="64293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2. Анимированная указка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59543" y="2143126"/>
            <a:ext cx="2428875" cy="64293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3. Анимационная ретроспекция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95262" y="3000376"/>
            <a:ext cx="2428875" cy="42862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4. Лови ошибку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19074" y="3643314"/>
            <a:ext cx="2500313" cy="71437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5. Анимированная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сорбонка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95261" y="4572001"/>
            <a:ext cx="2428875" cy="42862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6. Трафарет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19074" y="5250657"/>
            <a:ext cx="2643188" cy="5715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7. Эффект одного окна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19074" y="6046788"/>
            <a:ext cx="2571750" cy="50006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8. Маркер 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086893" y="676276"/>
            <a:ext cx="3242468" cy="50006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9. Комментатор 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086893" y="1304134"/>
            <a:ext cx="3242468" cy="64293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10. Интерактивная карта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086893" y="2199481"/>
            <a:ext cx="3242468" cy="78581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11. Интерактивная лента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086892" y="3188494"/>
            <a:ext cx="3242469" cy="42862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12. Лифт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082130" y="3748487"/>
            <a:ext cx="3247232" cy="50006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13. Экран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066257" y="4379917"/>
            <a:ext cx="3263106" cy="78581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14. Анимированные часы 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050381" y="5185177"/>
            <a:ext cx="3278981" cy="78581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15. Анимированный кроссворд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082130" y="6072188"/>
            <a:ext cx="3247232" cy="78581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16. Анимированные головоломки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827835" y="642043"/>
            <a:ext cx="4673599" cy="53578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17. Виртуальная прогулка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863554" y="1273372"/>
            <a:ext cx="4637881" cy="60722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18. Анимированная таблица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6827836" y="2071688"/>
            <a:ext cx="4673601" cy="92868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19. Интерактивные анимированные графики и диаграммы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6863554" y="3217070"/>
            <a:ext cx="3762374" cy="71437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20. Интерактивный плакат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6827835" y="4087018"/>
            <a:ext cx="3762374" cy="78581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21. Интерактивный опорный конспект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6945420" y="5072860"/>
            <a:ext cx="3762374" cy="78581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algn="ctr" eaLnBrk="1" hangingPunct="1">
              <a:defRPr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22. Компьютерное тестирование и</a:t>
            </a:r>
          </a:p>
          <a:p>
            <a:pPr algn="ctr" eaLnBrk="1" hangingPunct="1">
              <a:defRPr/>
            </a:pP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6981138" y="5970990"/>
            <a:ext cx="3690937" cy="71437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algn="ctr" eaLnBrk="1" hangingPunct="1">
              <a:defRPr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23.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Мультимедийные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дидактические игры</a:t>
            </a:r>
          </a:p>
          <a:p>
            <a:pPr algn="ctr" eaLnBrk="1" hangingPunct="1">
              <a:defRPr/>
            </a:pP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6106" name="Прямоугольник 1"/>
          <p:cNvSpPr>
            <a:spLocks noChangeArrowheads="1"/>
          </p:cNvSpPr>
          <p:nvPr/>
        </p:nvSpPr>
        <p:spPr bwMode="auto">
          <a:xfrm>
            <a:off x="5656262" y="0"/>
            <a:ext cx="653573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ru-RU" sz="800" dirty="0"/>
              <a:t>Рой </a:t>
            </a:r>
            <a:r>
              <a:rPr lang="ru-RU" sz="800" dirty="0" err="1"/>
              <a:t>Андрехилл</a:t>
            </a:r>
            <a:r>
              <a:rPr lang="ru-RU" sz="800" dirty="0"/>
              <a:t>  Ботинок Хрущева, или заставьте 1000 человек слушать именно вас. – М.: АСТ: Транзит книга, 2005.- 285с</a:t>
            </a:r>
          </a:p>
        </p:txBody>
      </p:sp>
      <p:pic>
        <p:nvPicPr>
          <p:cNvPr id="28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2434" y="3138492"/>
            <a:ext cx="1358000" cy="3435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138110" y="941781"/>
            <a:ext cx="80964" cy="5130407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3059506" y="1009053"/>
            <a:ext cx="80964" cy="5130407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6863553" y="926307"/>
            <a:ext cx="80964" cy="5130407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64705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НАПРИМЕР, см. видео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38824" y="4578350"/>
            <a:ext cx="5705475" cy="1412875"/>
          </a:xfrm>
          <a:solidFill>
            <a:schemeClr val="accent6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txBody>
          <a:bodyPr>
            <a:normAutofit fontScale="85000" lnSpcReduction="20000"/>
          </a:bodyPr>
          <a:lstStyle/>
          <a:p>
            <a:r>
              <a:rPr lang="ru-RU" dirty="0"/>
              <a:t>Хорошо, Кто Может Объяснить Метод Ньютона и Как он Используется? Двадцать одно </a:t>
            </a:r>
            <a:r>
              <a:rPr lang="en-US" dirty="0">
                <a:hlinkClick r:id="rId2"/>
              </a:rPr>
              <a:t>https://m.facebook.com/watch/?v=2221370818167218&amp;_rdr</a:t>
            </a:r>
            <a:endParaRPr lang="ru-RU" dirty="0"/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12" y="1690688"/>
            <a:ext cx="2352675" cy="19431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6087" y="3236912"/>
            <a:ext cx="230505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4295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ru-RU" dirty="0"/>
              <a:t>Дополнительные педагогические приемы </a:t>
            </a:r>
          </a:p>
        </p:txBody>
      </p:sp>
    </p:spTree>
    <p:extLst>
      <p:ext uri="{BB962C8B-B14F-4D97-AF65-F5344CB8AC3E}">
        <p14:creationId xmlns:p14="http://schemas.microsoft.com/office/powerpoint/2010/main" val="20888369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Прием «Поощрение сотрудничества»</a:t>
            </a:r>
            <a:br>
              <a:rPr lang="ru-RU" b="1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000750" y="6311900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dirty="0"/>
              <a:t>https://pedsovet.su/metodika/7031_priem_pooschrenie_sotrudnichestva</a:t>
            </a:r>
          </a:p>
        </p:txBody>
      </p:sp>
      <p:pic>
        <p:nvPicPr>
          <p:cNvPr id="5122" name="Picture 2" descr="https://pedsovet.su/_pu/70/2112374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706" y="1558925"/>
            <a:ext cx="2664987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869273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1072</Words>
  <Application>Microsoft Office PowerPoint</Application>
  <PresentationFormat>Широкоэкранный</PresentationFormat>
  <Paragraphs>132</Paragraphs>
  <Slides>28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6" baseType="lpstr">
      <vt:lpstr>맑은 고딕</vt:lpstr>
      <vt:lpstr>Arial</vt:lpstr>
      <vt:lpstr>Calibri</vt:lpstr>
      <vt:lpstr>Calibri Light</vt:lpstr>
      <vt:lpstr>Cuprum</vt:lpstr>
      <vt:lpstr>Times New Roman</vt:lpstr>
      <vt:lpstr>Тема Office</vt:lpstr>
      <vt:lpstr>Слайд</vt:lpstr>
      <vt:lpstr>Презентация PowerPoint</vt:lpstr>
      <vt:lpstr>К.Д. Ушинский </vt:lpstr>
      <vt:lpstr> Сила маленьких акцентов: Педагогические приемы</vt:lpstr>
      <vt:lpstr>Виды внимания </vt:lpstr>
      <vt:lpstr>Приемы</vt:lpstr>
      <vt:lpstr>Педагогические приемы </vt:lpstr>
      <vt:lpstr>НАПРИМЕР, см. видео </vt:lpstr>
      <vt:lpstr>Презентация PowerPoint</vt:lpstr>
      <vt:lpstr>Прием «Поощрение сотрудничества» </vt:lpstr>
      <vt:lpstr>Прием «Удивляй!», или С чего начинается знание </vt:lpstr>
      <vt:lpstr>Прием "Уголки" на уроке: техника работы с приемом, примеры и рекомендации</vt:lpstr>
      <vt:lpstr>Прием синквейн на уроке. Что это такое и как писать синквейны?</vt:lpstr>
      <vt:lpstr>"Кубик Блума" — прием технологии критического мышления. Что это такое и как его использовать?</vt:lpstr>
      <vt:lpstr>Прием корзина идей. Что это такое и как его использовать на уроке? Примеры </vt:lpstr>
      <vt:lpstr>Прием Интеллект-карта на уроке: что это такое и как его использовать? </vt:lpstr>
      <vt:lpstr>Прием "Логическая цепочка": примеры использования на уроках </vt:lpstr>
      <vt:lpstr>Прием «Реверсионная мозговая атака»: действие от противного </vt:lpstr>
      <vt:lpstr>Прием "Дерево предсказаний" на уроках в школе: варианты применения </vt:lpstr>
      <vt:lpstr>Методический прием "Отсроченная отгадка"</vt:lpstr>
      <vt:lpstr>Методический прием «Слово — эстафета»: алгоритм работы с приемом на занятии со взрослыми или детьми </vt:lpstr>
      <vt:lpstr>Прием "Ледокол", или Как "растопить лед" между учениками </vt:lpstr>
      <vt:lpstr>Прием «Выглядит как, звучит как» в практике работы с детьми и взрослыми </vt:lpstr>
      <vt:lpstr>Прием «Цепочка соответствий». Как использовать прием на уроке? </vt:lpstr>
      <vt:lpstr>Прием "Двухрядный круглый стол" для проведения рефлексии на уроке. Как провести обсуждение по сложной теме? </vt:lpstr>
      <vt:lpstr>Прием «Общее — уникальное» как средство развития логических способностей учеников </vt:lpstr>
      <vt:lpstr>12 приемов эффективного обучения </vt:lpstr>
      <vt:lpstr>Прием "Интервью" на уроке: как его использовать и что он дает </vt:lpstr>
      <vt:lpstr>Рекомендуемая литература 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Прием «Поощрение сотрудничества» </dc:title>
  <dc:creator>Lenovo</dc:creator>
  <cp:lastModifiedBy>User</cp:lastModifiedBy>
  <cp:revision>54</cp:revision>
  <dcterms:created xsi:type="dcterms:W3CDTF">2021-02-23T07:49:25Z</dcterms:created>
  <dcterms:modified xsi:type="dcterms:W3CDTF">2023-09-01T16:45:19Z</dcterms:modified>
</cp:coreProperties>
</file>